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2"/>
  </p:notesMasterIdLst>
  <p:handoutMasterIdLst>
    <p:handoutMasterId r:id="rId43"/>
  </p:handoutMasterIdLst>
  <p:sldIdLst>
    <p:sldId id="346" r:id="rId3"/>
    <p:sldId id="347" r:id="rId4"/>
    <p:sldId id="329" r:id="rId5"/>
    <p:sldId id="376" r:id="rId6"/>
    <p:sldId id="375" r:id="rId7"/>
    <p:sldId id="370" r:id="rId8"/>
    <p:sldId id="372" r:id="rId9"/>
    <p:sldId id="348" r:id="rId10"/>
    <p:sldId id="358" r:id="rId11"/>
    <p:sldId id="349" r:id="rId12"/>
    <p:sldId id="361" r:id="rId13"/>
    <p:sldId id="359" r:id="rId14"/>
    <p:sldId id="352" r:id="rId15"/>
    <p:sldId id="373" r:id="rId16"/>
    <p:sldId id="353" r:id="rId17"/>
    <p:sldId id="354" r:id="rId18"/>
    <p:sldId id="355" r:id="rId19"/>
    <p:sldId id="356" r:id="rId20"/>
    <p:sldId id="357" r:id="rId21"/>
    <p:sldId id="374" r:id="rId22"/>
    <p:sldId id="364" r:id="rId23"/>
    <p:sldId id="365" r:id="rId24"/>
    <p:sldId id="378" r:id="rId25"/>
    <p:sldId id="379" r:id="rId26"/>
    <p:sldId id="385" r:id="rId27"/>
    <p:sldId id="386" r:id="rId28"/>
    <p:sldId id="387" r:id="rId29"/>
    <p:sldId id="388" r:id="rId30"/>
    <p:sldId id="389" r:id="rId31"/>
    <p:sldId id="390" r:id="rId32"/>
    <p:sldId id="369" r:id="rId33"/>
    <p:sldId id="380" r:id="rId34"/>
    <p:sldId id="337" r:id="rId35"/>
    <p:sldId id="382" r:id="rId36"/>
    <p:sldId id="371" r:id="rId37"/>
    <p:sldId id="383" r:id="rId38"/>
    <p:sldId id="384" r:id="rId39"/>
    <p:sldId id="367" r:id="rId40"/>
    <p:sldId id="3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2" autoAdjust="0"/>
    <p:restoredTop sz="94660"/>
  </p:normalViewPr>
  <p:slideViewPr>
    <p:cSldViewPr snapToGrid="0">
      <p:cViewPr varScale="1">
        <p:scale>
          <a:sx n="89" d="100"/>
          <a:sy n="89" d="100"/>
        </p:scale>
        <p:origin x="-398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d_embedding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Vector_space" TargetMode="External"/><Relationship Id="rId4" Type="http://schemas.openxmlformats.org/officeDocument/2006/relationships/hyperlink" Target="https://en.wikipedia.org/wiki/Neural_network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57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1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93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93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93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93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57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76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Word2vec: group of related models that are used to produce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ord embedding"/>
              </a:rPr>
              <a:t>word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ord embedding"/>
              </a:rPr>
              <a:t>embeddings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models are shallow, two-layer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eural network"/>
              </a:rPr>
              <a:t>neural networks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are trained to reconstruct linguistic contexts of words.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 takes as its input a large corpus of text and produces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Vector space"/>
              </a:rPr>
              <a:t>vector space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73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 translation and language modeling.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Pretend the word at last, ex: “there are clouds in the …”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 grew up in France… I speak fluent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of Long-Term Dependencies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76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LSTM</a:t>
            </a:r>
            <a:r>
              <a:rPr lang="en-US" baseline="0" dirty="0" smtClean="0"/>
              <a:t> created by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Hochreiter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(creator of support vector machine) and Jürgen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Schmidhuber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1997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76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LSTM</a:t>
            </a:r>
            <a:r>
              <a:rPr lang="en-US" baseline="0" dirty="0" smtClean="0"/>
              <a:t> created by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Hochreiter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(creator of support vector machine) and Jürgen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Schmidhuber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1997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76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</a:t>
            </a:r>
            <a:r>
              <a:rPr lang="en-US" dirty="0" smtClean="0"/>
              <a:t>map the input sequence to a fixed-sized vector using one RNN, and then to map the vector to the target sequence with another </a:t>
            </a:r>
            <a:r>
              <a:rPr lang="en-US" smtClean="0"/>
              <a:t>RNN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76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97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97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5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6/12/2017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Demo.mp4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792" y="-340312"/>
            <a:ext cx="5713042" cy="8006080"/>
          </a:xfrm>
          <a:prstGeom prst="rect">
            <a:avLst/>
          </a:prstGeo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28" y="57186"/>
            <a:ext cx="2989899" cy="679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"/>
          <p:cNvSpPr txBox="1"/>
          <p:nvPr/>
        </p:nvSpPr>
        <p:spPr>
          <a:xfrm>
            <a:off x="7280866" y="382306"/>
            <a:ext cx="48269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rgbClr val="2E5369"/>
                </a:solidFill>
              </a:rPr>
              <a:t>Ain Shams University </a:t>
            </a:r>
          </a:p>
          <a:p>
            <a:r>
              <a:rPr lang="en-US" sz="1600" b="1" dirty="0" smtClean="0">
                <a:solidFill>
                  <a:srgbClr val="2E5369"/>
                </a:solidFill>
              </a:rPr>
              <a:t>Faculty of Computer and Information Sciences</a:t>
            </a:r>
          </a:p>
          <a:p>
            <a:r>
              <a:rPr lang="en-US" sz="1600" b="1" dirty="0" smtClean="0">
                <a:solidFill>
                  <a:srgbClr val="2E5369"/>
                </a:solidFill>
              </a:rPr>
              <a:t>Computer Science Department </a:t>
            </a:r>
            <a:endParaRPr lang="en-US" sz="1600" b="1" dirty="0">
              <a:solidFill>
                <a:srgbClr val="2E536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19" y="426658"/>
            <a:ext cx="1019506" cy="762002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8166729" y="4698205"/>
            <a:ext cx="3359876" cy="110617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44852" y="2247047"/>
            <a:ext cx="8819260" cy="1501139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Conversational Dialogue Model (Chatbot)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80" y="1073483"/>
            <a:ext cx="3677666" cy="1834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0" y="1073482"/>
            <a:ext cx="3314700" cy="1834926"/>
          </a:xfrm>
          <a:prstGeom prst="rect">
            <a:avLst/>
          </a:prstGeom>
        </p:spPr>
      </p:pic>
      <p:pic>
        <p:nvPicPr>
          <p:cNvPr id="4099" name="Picture 3" descr="C:\Users\Abdelrahman\Desktop\028914ibmwatsontit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73483"/>
            <a:ext cx="3132138" cy="18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bdelrahman\Desktop\microsoft-cortan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80" y="3497956"/>
            <a:ext cx="3677666" cy="216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bdelrahman\Desktop\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30328"/>
            <a:ext cx="2887980" cy="26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78968"/>
            <a:ext cx="3446788" cy="208359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Examples Of </a:t>
            </a:r>
            <a:r>
              <a:rPr lang="en-US" sz="3600" dirty="0" err="1" smtClean="0"/>
              <a:t>ChatBots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14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632"/>
            <a:ext cx="12092299" cy="1238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098" y="1560676"/>
            <a:ext cx="2743200" cy="4236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2867979" cy="4236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84" y="2662844"/>
            <a:ext cx="5786528" cy="23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" y="991100"/>
            <a:ext cx="12039600" cy="571685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</a:t>
            </a:r>
            <a:r>
              <a:rPr lang="en-US" sz="2400" b="1" dirty="0" smtClean="0">
                <a:solidFill>
                  <a:srgbClr val="C00000"/>
                </a:solidFill>
              </a:rPr>
              <a:t>trictly </a:t>
            </a:r>
            <a:r>
              <a:rPr lang="en-US" sz="2400" b="1" dirty="0">
                <a:solidFill>
                  <a:srgbClr val="C00000"/>
                </a:solidFill>
              </a:rPr>
              <a:t>human-to-</a:t>
            </a:r>
            <a:r>
              <a:rPr lang="en-US" sz="2400" b="1" dirty="0" err="1">
                <a:solidFill>
                  <a:srgbClr val="C00000"/>
                </a:solidFill>
              </a:rPr>
              <a:t>chatbot</a:t>
            </a:r>
            <a:r>
              <a:rPr lang="en-US" sz="2400" b="1" dirty="0">
                <a:solidFill>
                  <a:srgbClr val="C00000"/>
                </a:solidFill>
              </a:rPr>
              <a:t> conversation</a:t>
            </a:r>
            <a:r>
              <a:rPr lang="en-US" sz="2400" b="1" dirty="0" smtClean="0">
                <a:solidFill>
                  <a:srgbClr val="C00000"/>
                </a:solidFill>
              </a:rPr>
              <a:t>:</a:t>
            </a:r>
            <a:br>
              <a:rPr lang="en-US" sz="2400" b="1" dirty="0" smtClean="0">
                <a:solidFill>
                  <a:srgbClr val="C00000"/>
                </a:solidFill>
              </a:rPr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Open domain </a:t>
            </a:r>
            <a:r>
              <a:rPr lang="en-US" b="1" dirty="0" err="1" smtClean="0"/>
              <a:t>chatbot</a:t>
            </a:r>
            <a:r>
              <a:rPr lang="en-US" b="1" dirty="0" smtClean="0"/>
              <a:t>.</a:t>
            </a:r>
            <a:br>
              <a:rPr lang="en-US" b="1" dirty="0" smtClean="0"/>
            </a:br>
            <a:r>
              <a:rPr lang="en-US" b="1" dirty="0" smtClean="0"/>
              <a:t>To beat </a:t>
            </a:r>
            <a:r>
              <a:rPr lang="en-US" b="1" dirty="0"/>
              <a:t>the Turing </a:t>
            </a:r>
            <a:r>
              <a:rPr lang="en-US" b="1" dirty="0" smtClean="0"/>
              <a:t>test — to </a:t>
            </a:r>
            <a:r>
              <a:rPr lang="en-US" b="1" dirty="0"/>
              <a:t>become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indistinguishable </a:t>
            </a:r>
            <a:r>
              <a:rPr lang="en-US" b="1" dirty="0"/>
              <a:t>from humans during conversation.</a:t>
            </a:r>
          </a:p>
          <a:p>
            <a:endParaRPr lang="en-US" b="1" dirty="0"/>
          </a:p>
        </p:txBody>
      </p:sp>
      <p:pic>
        <p:nvPicPr>
          <p:cNvPr id="1026" name="Picture 2" descr="E:\Study &amp; Learn\Materials\NEW\GP\main-qimg-500775363cf220e602a23dc287b7e941-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94" y="2531961"/>
            <a:ext cx="5448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62" y="1625114"/>
            <a:ext cx="4169945" cy="390021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40" y="1580974"/>
            <a:ext cx="4426723" cy="406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What’s The Type Of Our </a:t>
            </a:r>
            <a:r>
              <a:rPr lang="en-US" sz="3600" dirty="0" err="1" smtClean="0"/>
              <a:t>ChatBot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999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287" y="1116408"/>
            <a:ext cx="10676664" cy="3809999"/>
          </a:xfrm>
        </p:spPr>
        <p:txBody>
          <a:bodyPr>
            <a:normAutofit/>
          </a:bodyPr>
          <a:lstStyle/>
          <a:p>
            <a:pPr lvl="0"/>
            <a:r>
              <a:rPr lang="en-GB" dirty="0" smtClean="0"/>
              <a:t>To </a:t>
            </a:r>
            <a:r>
              <a:rPr lang="en-GB" dirty="0"/>
              <a:t>build an open domain, conversational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dialogue </a:t>
            </a:r>
            <a:r>
              <a:rPr lang="en-GB" dirty="0"/>
              <a:t>system based on large dialogue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corpus using </a:t>
            </a:r>
            <a:r>
              <a:rPr lang="en-GB" dirty="0"/>
              <a:t>generative </a:t>
            </a:r>
            <a:r>
              <a:rPr lang="en-GB" dirty="0" smtClean="0"/>
              <a:t>models.</a:t>
            </a:r>
            <a:br>
              <a:rPr lang="en-GB" dirty="0" smtClean="0"/>
            </a:br>
            <a:endParaRPr lang="en-GB" dirty="0" smtClean="0"/>
          </a:p>
          <a:p>
            <a:pPr lvl="0"/>
            <a:r>
              <a:rPr lang="en-GB" dirty="0" smtClean="0"/>
              <a:t>To Find </a:t>
            </a:r>
            <a:r>
              <a:rPr lang="en-GB" dirty="0"/>
              <a:t>new ways to improve interactions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between </a:t>
            </a:r>
            <a:r>
              <a:rPr lang="en-GB" dirty="0"/>
              <a:t>human and machine</a:t>
            </a:r>
            <a:r>
              <a:rPr lang="en-GB" dirty="0" smtClean="0"/>
              <a:t>.</a:t>
            </a:r>
            <a:br>
              <a:rPr lang="en-GB" dirty="0" smtClean="0"/>
            </a:br>
            <a:endParaRPr lang="en-GB" dirty="0" smtClean="0"/>
          </a:p>
          <a:p>
            <a:pPr lvl="0"/>
            <a:r>
              <a:rPr lang="en-GB" dirty="0"/>
              <a:t>To beat the Turing </a:t>
            </a:r>
            <a:r>
              <a:rPr lang="en-GB" dirty="0" smtClean="0"/>
              <a:t>test.</a:t>
            </a:r>
            <a:endParaRPr lang="en-GB" dirty="0"/>
          </a:p>
          <a:p>
            <a:pPr marL="0" lvl="0" indent="0">
              <a:buNone/>
            </a:pPr>
            <a:endParaRPr lang="en-GB" sz="23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56" y="1094258"/>
            <a:ext cx="41814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Objectives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365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4766" y="1179323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Existing Solutions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Agenda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308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4766" y="1298967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/>
              <a:t>Google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Microsoft </a:t>
            </a:r>
            <a:r>
              <a:rPr lang="en-US" dirty="0"/>
              <a:t>Model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220636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835653" y="0"/>
            <a:ext cx="5012097" cy="62846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Model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5098" y="1168400"/>
            <a:ext cx="11278742" cy="4459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Paper: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Neural Conversational 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By: </a:t>
            </a:r>
            <a:r>
              <a:rPr lang="pt-BR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Oriol Vinyals - Quoc </a:t>
            </a:r>
            <a:r>
              <a:rPr lang="pt-BR" sz="28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V. Le </a:t>
            </a:r>
            <a:r>
              <a:rPr lang="pt-BR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QVL</a:t>
            </a:r>
            <a:br>
              <a:rPr lang="pt-BR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Set:  </a:t>
            </a:r>
            <a:r>
              <a:rPr lang="en-US" sz="28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open-domain</a:t>
            </a:r>
            <a:r>
              <a:rPr lang="ar-EG" sz="28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movie transcript </a:t>
            </a:r>
            <a:r>
              <a:rPr lang="en-US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ar-EG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800" b="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OpenSubtitles</a:t>
            </a: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Used Algorithm:</a:t>
            </a:r>
            <a:r>
              <a:rPr lang="ar-EG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sequence-to-sequence</a:t>
            </a:r>
            <a:r>
              <a:rPr lang="ar-EG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based </a:t>
            </a:r>
            <a:r>
              <a:rPr lang="en-US" sz="28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a recurrent neural network with long short-term memory.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3039" y="973905"/>
            <a:ext cx="11623039" cy="51119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835653" y="0"/>
            <a:ext cx="5012097" cy="62846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Model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5098" y="1168400"/>
            <a:ext cx="11278742" cy="4459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Output:</a:t>
            </a:r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3039" y="973905"/>
            <a:ext cx="11623039" cy="51119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53" y="1339850"/>
            <a:ext cx="39624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2" y="3707042"/>
            <a:ext cx="3660648" cy="221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432" y="1168400"/>
            <a:ext cx="374396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62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835653" y="0"/>
            <a:ext cx="5012097" cy="62846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Model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5098" y="1168400"/>
            <a:ext cx="11278742" cy="4459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Paper: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Persona-Based Neural Conversation 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Michel Galley - Chris Brockett</a:t>
            </a:r>
            <a:br>
              <a:rPr lang="en-US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Set:  </a:t>
            </a:r>
            <a:r>
              <a:rPr lang="en-US" sz="28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 </a:t>
            </a:r>
            <a:r>
              <a:rPr lang="en-US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conversation snippets</a:t>
            </a: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Used Algorithm:</a:t>
            </a:r>
            <a:r>
              <a:rPr lang="ar-EG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sequence-to-sequence</a:t>
            </a:r>
            <a:r>
              <a:rPr lang="ar-EG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lang="en-US" sz="28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 on a recurrent neural network with long short-term memory.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3039" y="973905"/>
            <a:ext cx="11623039" cy="51119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4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835653" y="0"/>
            <a:ext cx="5012097" cy="62846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r>
              <a:rPr lang="en-US" sz="40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Model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5098" y="1168400"/>
            <a:ext cx="11278742" cy="4459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Output:</a:t>
            </a:r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ar-EG" sz="2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3039" y="973905"/>
            <a:ext cx="11623039" cy="51119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707" y="1026735"/>
            <a:ext cx="7486650" cy="500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05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26061" y="397870"/>
            <a:ext cx="8596668" cy="570938"/>
          </a:xfrm>
        </p:spPr>
        <p:txBody>
          <a:bodyPr>
            <a:noAutofit/>
          </a:bodyPr>
          <a:lstStyle/>
          <a:p>
            <a:r>
              <a:rPr lang="en-US" sz="3600" dirty="0" smtClean="0"/>
              <a:t>Team Members</a:t>
            </a:r>
            <a:endParaRPr lang="en-US" sz="3600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212966" y="1074735"/>
            <a:ext cx="5604394" cy="2805044"/>
          </a:xfrm>
        </p:spPr>
        <p:txBody>
          <a:bodyPr>
            <a:normAutofit/>
          </a:bodyPr>
          <a:lstStyle/>
          <a:p>
            <a:r>
              <a:rPr lang="en-US" dirty="0" smtClean="0"/>
              <a:t>Ibrahim </a:t>
            </a:r>
            <a:r>
              <a:rPr lang="en-US" dirty="0" err="1" smtClean="0"/>
              <a:t>Sharaf</a:t>
            </a:r>
            <a:r>
              <a:rPr lang="en-US" dirty="0" smtClean="0"/>
              <a:t>		CS</a:t>
            </a:r>
          </a:p>
          <a:p>
            <a:r>
              <a:rPr lang="en-US" dirty="0" err="1" smtClean="0"/>
              <a:t>Abdelrahman</a:t>
            </a:r>
            <a:r>
              <a:rPr lang="en-US" dirty="0" smtClean="0"/>
              <a:t> </a:t>
            </a:r>
            <a:r>
              <a:rPr lang="en-US" dirty="0" err="1" smtClean="0"/>
              <a:t>Hamdy</a:t>
            </a:r>
            <a:r>
              <a:rPr lang="en-US" dirty="0" smtClean="0"/>
              <a:t>		CS</a:t>
            </a:r>
          </a:p>
          <a:p>
            <a:r>
              <a:rPr lang="en-US" dirty="0" err="1" smtClean="0"/>
              <a:t>Yousr</a:t>
            </a:r>
            <a:r>
              <a:rPr lang="en-US" dirty="0" smtClean="0"/>
              <a:t> Ahmed			CS</a:t>
            </a:r>
          </a:p>
          <a:p>
            <a:r>
              <a:rPr lang="en-US" dirty="0" smtClean="0"/>
              <a:t>Ahmed Gamal		CS</a:t>
            </a:r>
          </a:p>
          <a:p>
            <a:r>
              <a:rPr lang="en-US" dirty="0" err="1" smtClean="0"/>
              <a:t>Abdelhameed</a:t>
            </a:r>
            <a:r>
              <a:rPr lang="en-US" dirty="0" smtClean="0"/>
              <a:t> </a:t>
            </a:r>
            <a:r>
              <a:rPr lang="en-US" dirty="0" err="1" smtClean="0"/>
              <a:t>Hamed</a:t>
            </a:r>
            <a:r>
              <a:rPr lang="en-US" dirty="0" smtClean="0"/>
              <a:t>		CS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07542" y="3729382"/>
            <a:ext cx="8596668" cy="5709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Team Members</a:t>
            </a:r>
            <a:endParaRPr lang="en-US" sz="3600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12982" y="4466092"/>
            <a:ext cx="3827610" cy="2805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Prof.Dr</a:t>
            </a:r>
            <a:r>
              <a:rPr lang="en-US" dirty="0" smtClean="0"/>
              <a:t> Mostafa </a:t>
            </a:r>
            <a:r>
              <a:rPr lang="en-US" dirty="0" err="1" smtClean="0"/>
              <a:t>Aref</a:t>
            </a:r>
            <a:endParaRPr lang="en-US" dirty="0" smtClean="0"/>
          </a:p>
          <a:p>
            <a:r>
              <a:rPr lang="en-US" dirty="0" smtClean="0"/>
              <a:t>Dr. </a:t>
            </a:r>
            <a:r>
              <a:rPr lang="en-US" dirty="0" err="1" smtClean="0"/>
              <a:t>Wael</a:t>
            </a:r>
            <a:r>
              <a:rPr lang="en-US" dirty="0" smtClean="0"/>
              <a:t> </a:t>
            </a:r>
            <a:r>
              <a:rPr lang="en-US" dirty="0" err="1" smtClean="0"/>
              <a:t>Hamdy</a:t>
            </a:r>
            <a:endParaRPr lang="en-US" dirty="0" smtClean="0"/>
          </a:p>
          <a:p>
            <a:r>
              <a:rPr lang="en-US" dirty="0" smtClean="0"/>
              <a:t>TA</a:t>
            </a:r>
            <a:r>
              <a:rPr lang="en-US" dirty="0"/>
              <a:t>. Zainab Fouad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3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4766" y="1179323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Existing Solutions</a:t>
            </a:r>
          </a:p>
          <a:p>
            <a:r>
              <a:rPr lang="en-US" dirty="0" smtClean="0"/>
              <a:t>System Architectures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Agenda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308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781" y="1080568"/>
            <a:ext cx="5955665" cy="49891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System Architectures: Training</a:t>
            </a:r>
          </a:p>
        </p:txBody>
      </p:sp>
    </p:spTree>
    <p:extLst>
      <p:ext uri="{BB962C8B-B14F-4D97-AF65-F5344CB8AC3E}">
        <p14:creationId xmlns:p14="http://schemas.microsoft.com/office/powerpoint/2010/main" val="31821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27375" y="1022350"/>
            <a:ext cx="5937250" cy="513842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7870" y="68364"/>
            <a:ext cx="11320963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System Architectures: </a:t>
            </a:r>
            <a:r>
              <a:rPr lang="en-US" sz="3600" dirty="0" smtClean="0"/>
              <a:t>Interactive Testing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38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4766" y="1179323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Existing Solutions</a:t>
            </a:r>
          </a:p>
          <a:p>
            <a:r>
              <a:rPr lang="en-US" dirty="0" smtClean="0"/>
              <a:t>System Architectures</a:t>
            </a:r>
            <a:endParaRPr lang="en-US" dirty="0"/>
          </a:p>
          <a:p>
            <a:r>
              <a:rPr lang="en-US" dirty="0" smtClean="0"/>
              <a:t>Project Modules</a:t>
            </a:r>
            <a:r>
              <a:rPr lang="ar-EG" dirty="0" smtClean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Agenda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887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4766" y="1179323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 smtClean="0"/>
              <a:t>Preprocessing.</a:t>
            </a:r>
          </a:p>
          <a:p>
            <a:r>
              <a:rPr lang="en-US" dirty="0" smtClean="0"/>
              <a:t>User Interface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Project Modules</a:t>
            </a:r>
          </a:p>
        </p:txBody>
      </p:sp>
    </p:spTree>
    <p:extLst>
      <p:ext uri="{BB962C8B-B14F-4D97-AF65-F5344CB8AC3E}">
        <p14:creationId xmlns:p14="http://schemas.microsoft.com/office/powerpoint/2010/main" val="224343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2422" y="230727"/>
            <a:ext cx="9601200" cy="834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Used Algorithms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9743" y="1297527"/>
            <a:ext cx="9601200" cy="834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Do We Use?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01981" y="2708310"/>
            <a:ext cx="9601200" cy="1953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sequence-to-sequence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based on a recurrent neural network with long short-term memory.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713" y="633453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dirty="0" smtClean="0"/>
              <a:t>2</a:t>
            </a:r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2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105" y="1646238"/>
            <a:ext cx="9601200" cy="3809999"/>
          </a:xfrm>
        </p:spPr>
        <p:txBody>
          <a:bodyPr>
            <a:normAutofit/>
          </a:bodyPr>
          <a:lstStyle/>
          <a:p>
            <a:pPr lvl="0"/>
            <a:r>
              <a:rPr lang="en-US" sz="2300" dirty="0"/>
              <a:t>Bag of </a:t>
            </a:r>
            <a:r>
              <a:rPr lang="en-US" sz="2300" dirty="0" smtClean="0"/>
              <a:t>words model.</a:t>
            </a:r>
          </a:p>
          <a:p>
            <a:pPr lvl="0"/>
            <a:endParaRPr lang="en-US" sz="2300" dirty="0"/>
          </a:p>
          <a:p>
            <a:pPr lvl="0"/>
            <a:r>
              <a:rPr lang="en-US" sz="2300" dirty="0" smtClean="0"/>
              <a:t>Word Embedding model.</a:t>
            </a:r>
          </a:p>
          <a:p>
            <a:pPr lvl="0"/>
            <a:endParaRPr lang="en-US" sz="2300" dirty="0"/>
          </a:p>
          <a:p>
            <a:pPr lvl="0"/>
            <a:endParaRPr lang="en-US" sz="2300" dirty="0"/>
          </a:p>
          <a:p>
            <a:endParaRPr lang="en-GB" sz="2400" dirty="0"/>
          </a:p>
          <a:p>
            <a:pPr lvl="0"/>
            <a:endParaRPr lang="en-US" sz="2300" dirty="0"/>
          </a:p>
          <a:p>
            <a:pPr lvl="0"/>
            <a:endParaRPr lang="en-US" sz="2300" dirty="0"/>
          </a:p>
        </p:txBody>
      </p:sp>
      <p:sp>
        <p:nvSpPr>
          <p:cNvPr id="4" name="TextBox 3"/>
          <p:cNvSpPr txBox="1"/>
          <p:nvPr/>
        </p:nvSpPr>
        <p:spPr>
          <a:xfrm>
            <a:off x="5870713" y="63345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19" y="1065348"/>
            <a:ext cx="5218142" cy="207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46" y="3378537"/>
            <a:ext cx="6773363" cy="24736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2422" y="230727"/>
            <a:ext cx="9601200" cy="834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Word representation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" y="3164652"/>
            <a:ext cx="5482766" cy="29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01981" y="2509605"/>
            <a:ext cx="9601200" cy="3251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713" y="63345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2422" y="230727"/>
            <a:ext cx="9601200" cy="8346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Recurrent Neural Network (RNN)</a:t>
            </a:r>
            <a:endParaRPr lang="en-US" dirty="0"/>
          </a:p>
        </p:txBody>
      </p:sp>
      <p:pic>
        <p:nvPicPr>
          <p:cNvPr id="1026" name="Picture 2" descr="C:\Users\Abdelrahman\Desktop\RNN-unrol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1" y="1857437"/>
            <a:ext cx="12017339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70713" y="63345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2422" y="230727"/>
            <a:ext cx="10918248" cy="834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Long Short-Ter</a:t>
            </a:r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Memory(LSTM)</a:t>
            </a:r>
            <a:endParaRPr lang="en-US" dirty="0"/>
          </a:p>
        </p:txBody>
      </p:sp>
      <p:pic>
        <p:nvPicPr>
          <p:cNvPr id="2052" name="Picture 4" descr="C:\Users\Abdelrahman\Desktop\LSTM3-SimpleR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75" y="2246875"/>
            <a:ext cx="10250487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bdelrahman\Desktop\LSTM3-ch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8" y="2246875"/>
            <a:ext cx="10209213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bdelrahman\Desktop\LSTM2-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" y="1065348"/>
            <a:ext cx="5284360" cy="94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9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70713" y="63345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29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2422" y="230727"/>
            <a:ext cx="10918248" cy="834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The Core Idea Behind LSTMs</a:t>
            </a:r>
            <a:endParaRPr lang="en-US" dirty="0"/>
          </a:p>
        </p:txBody>
      </p:sp>
      <p:pic>
        <p:nvPicPr>
          <p:cNvPr id="9" name="Picture 5" descr="C:\Users\Abdelrahman\Desktop\LSTM3-ch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53" y="2246878"/>
            <a:ext cx="10209213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bdelrahman\Desktop\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" y="1065348"/>
            <a:ext cx="5284360" cy="94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bdelrahman\Desktop\LSTM3-C-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421" y="2037177"/>
            <a:ext cx="7254875" cy="429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bdelrahman\Desktop\LSTM3-focus-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86" y="2006143"/>
            <a:ext cx="6851650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bdelrahman\Desktop\LSTM3-focus-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864" y="1985594"/>
            <a:ext cx="6797675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Abdelrahman\Desktop\LSTM3-focus-C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972" y="1975319"/>
            <a:ext cx="6988175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Abdelrahman\Desktop\LSTM3-focus-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864" y="1925437"/>
            <a:ext cx="6988175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4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4766" y="1179323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Existing Solutions</a:t>
            </a:r>
          </a:p>
          <a:p>
            <a:r>
              <a:rPr lang="en-US" dirty="0" smtClean="0"/>
              <a:t>System Architectures</a:t>
            </a:r>
            <a:endParaRPr lang="en-US" dirty="0"/>
          </a:p>
          <a:p>
            <a:r>
              <a:rPr lang="en-US" dirty="0" smtClean="0"/>
              <a:t>Project Modules</a:t>
            </a:r>
            <a:r>
              <a:rPr lang="ar-EG" dirty="0" smtClean="0"/>
              <a:t> </a:t>
            </a:r>
            <a:endParaRPr lang="en-US" dirty="0" smtClean="0"/>
          </a:p>
          <a:p>
            <a:r>
              <a:rPr lang="en-US" dirty="0" smtClean="0"/>
              <a:t>Challenges Faced</a:t>
            </a:r>
          </a:p>
          <a:p>
            <a:r>
              <a:rPr lang="en-US" dirty="0" smtClean="0"/>
              <a:t>Future work</a:t>
            </a:r>
            <a:endParaRPr lang="en-US" dirty="0"/>
          </a:p>
          <a:p>
            <a:r>
              <a:rPr lang="en-US" dirty="0" smtClean="0"/>
              <a:t>Demo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Agenda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1900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01981" y="2509605"/>
            <a:ext cx="9601200" cy="3251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713" y="63345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2422" y="230727"/>
            <a:ext cx="11560978" cy="8346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Sequence To </a:t>
            </a: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Sequence Model(Seq2Seq)</a:t>
            </a:r>
            <a:endParaRPr lang="en-US" dirty="0"/>
          </a:p>
        </p:txBody>
      </p:sp>
      <p:pic>
        <p:nvPicPr>
          <p:cNvPr id="4099" name="Picture 3" descr="C:\Users\Abdelrahman\Desktop\basic_seq2se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41324"/>
            <a:ext cx="117348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3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42" y="738066"/>
            <a:ext cx="7720313" cy="5278173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17353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4766" y="1179323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Existing Solutions</a:t>
            </a:r>
          </a:p>
          <a:p>
            <a:r>
              <a:rPr lang="en-US" dirty="0" smtClean="0"/>
              <a:t>System Architectures</a:t>
            </a:r>
            <a:endParaRPr lang="en-US" dirty="0"/>
          </a:p>
          <a:p>
            <a:r>
              <a:rPr lang="en-US" dirty="0" smtClean="0"/>
              <a:t>Project Modules</a:t>
            </a:r>
            <a:r>
              <a:rPr lang="ar-EG" dirty="0" smtClean="0"/>
              <a:t> </a:t>
            </a:r>
            <a:endParaRPr lang="en-US" dirty="0" smtClean="0"/>
          </a:p>
          <a:p>
            <a:r>
              <a:rPr lang="en-US" dirty="0" smtClean="0"/>
              <a:t>Challenges Faced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Agenda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4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113" y="940619"/>
            <a:ext cx="9601200" cy="3809999"/>
          </a:xfrm>
        </p:spPr>
        <p:txBody>
          <a:bodyPr>
            <a:normAutofit/>
          </a:bodyPr>
          <a:lstStyle/>
          <a:p>
            <a:pPr lvl="0"/>
            <a:endParaRPr lang="en-GB" dirty="0"/>
          </a:p>
          <a:p>
            <a:pPr lvl="0"/>
            <a:r>
              <a:rPr lang="en-US" dirty="0" smtClean="0"/>
              <a:t>Building a machine learning pipeline from A-Z.</a:t>
            </a:r>
          </a:p>
          <a:p>
            <a:pPr lvl="0"/>
            <a:r>
              <a:rPr lang="en-US" dirty="0" smtClean="0"/>
              <a:t>Building a language independent model.</a:t>
            </a:r>
            <a:endParaRPr lang="en-US" dirty="0"/>
          </a:p>
          <a:p>
            <a:pPr lvl="0"/>
            <a:r>
              <a:rPr lang="en-US" dirty="0" smtClean="0"/>
              <a:t>Training using CPU was slow (4 hours per 1 epoch (10 overall)).</a:t>
            </a:r>
            <a:endParaRPr lang="en-US" dirty="0"/>
          </a:p>
          <a:p>
            <a:pPr lvl="0"/>
            <a:r>
              <a:rPr lang="en-GB" dirty="0" smtClean="0"/>
              <a:t>Debugging logical errors due to training speed.</a:t>
            </a:r>
          </a:p>
          <a:p>
            <a:pPr lvl="0"/>
            <a:r>
              <a:rPr lang="en-GB" dirty="0" smtClean="0"/>
              <a:t>Testing the bot accuracy.</a:t>
            </a:r>
            <a:endParaRPr lang="en-GB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Challenges Faced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12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4766" y="1179323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Existing Solutions</a:t>
            </a:r>
          </a:p>
          <a:p>
            <a:r>
              <a:rPr lang="en-US" dirty="0" smtClean="0"/>
              <a:t>System Architectures</a:t>
            </a:r>
            <a:endParaRPr lang="en-US" dirty="0"/>
          </a:p>
          <a:p>
            <a:r>
              <a:rPr lang="en-US" dirty="0" smtClean="0"/>
              <a:t>Project Modules</a:t>
            </a:r>
            <a:r>
              <a:rPr lang="ar-EG" dirty="0" smtClean="0"/>
              <a:t> </a:t>
            </a:r>
            <a:endParaRPr lang="en-US" dirty="0" smtClean="0"/>
          </a:p>
          <a:p>
            <a:r>
              <a:rPr lang="en-US" dirty="0" smtClean="0"/>
              <a:t>Challenges Faced</a:t>
            </a:r>
          </a:p>
          <a:p>
            <a:r>
              <a:rPr lang="en-US" dirty="0" smtClean="0"/>
              <a:t>Future work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Agenda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442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980" y="897885"/>
            <a:ext cx="9601200" cy="3809999"/>
          </a:xfrm>
        </p:spPr>
        <p:txBody>
          <a:bodyPr>
            <a:normAutofit/>
          </a:bodyPr>
          <a:lstStyle/>
          <a:p>
            <a:pPr lvl="0"/>
            <a:endParaRPr lang="en-GB" dirty="0"/>
          </a:p>
          <a:p>
            <a:pPr lvl="0"/>
            <a:r>
              <a:rPr lang="en-US" dirty="0" smtClean="0"/>
              <a:t>Producing non-deterministic </a:t>
            </a:r>
            <a:r>
              <a:rPr lang="en-US" dirty="0"/>
              <a:t>answers </a:t>
            </a:r>
            <a:r>
              <a:rPr lang="en-US" dirty="0" smtClean="0"/>
              <a:t>(the </a:t>
            </a:r>
            <a:r>
              <a:rPr lang="en-US" dirty="0"/>
              <a:t>network just take the most </a:t>
            </a:r>
            <a:r>
              <a:rPr lang="en-US" dirty="0" smtClean="0"/>
              <a:t>likely </a:t>
            </a:r>
            <a:r>
              <a:rPr lang="en-US" dirty="0"/>
              <a:t>output</a:t>
            </a:r>
            <a:r>
              <a:rPr lang="en-US" dirty="0" smtClean="0"/>
              <a:t>).</a:t>
            </a:r>
          </a:p>
          <a:p>
            <a:pPr lvl="0"/>
            <a:r>
              <a:rPr lang="en-US" dirty="0" smtClean="0"/>
              <a:t>Train on more datasets (</a:t>
            </a:r>
            <a:r>
              <a:rPr lang="en-US" dirty="0" err="1" smtClean="0"/>
              <a:t>e.g</a:t>
            </a:r>
            <a:r>
              <a:rPr lang="en-US" dirty="0" smtClean="0"/>
              <a:t>: Open Subtitles).</a:t>
            </a:r>
            <a:endParaRPr lang="en-US" dirty="0"/>
          </a:p>
          <a:p>
            <a:pPr lvl="0"/>
            <a:r>
              <a:rPr lang="en-US" dirty="0"/>
              <a:t>Build a bot that recognizes different users’ personalities, and produce replies based on this property.</a:t>
            </a:r>
          </a:p>
          <a:p>
            <a:pPr lvl="0"/>
            <a:r>
              <a:rPr lang="en-US" dirty="0" smtClean="0"/>
              <a:t>Train on real-time conversations.</a:t>
            </a:r>
          </a:p>
          <a:p>
            <a:pPr lvl="0"/>
            <a:r>
              <a:rPr lang="en-US" dirty="0" smtClean="0"/>
              <a:t>Publish bot on communications channels (</a:t>
            </a:r>
            <a:r>
              <a:rPr lang="en-US" dirty="0" err="1" smtClean="0"/>
              <a:t>e.g</a:t>
            </a:r>
            <a:r>
              <a:rPr lang="en-US" dirty="0" smtClean="0"/>
              <a:t>: Messenger, Slack).</a:t>
            </a:r>
            <a:endParaRPr lang="en-US" dirty="0"/>
          </a:p>
          <a:p>
            <a:pPr marL="0" lvl="0" indent="0">
              <a:buNone/>
            </a:pPr>
            <a:endParaRPr lang="en-GB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Future 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018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4766" y="1179323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Existing Solutions</a:t>
            </a:r>
          </a:p>
          <a:p>
            <a:r>
              <a:rPr lang="en-US" dirty="0" smtClean="0"/>
              <a:t>System Architectures</a:t>
            </a:r>
            <a:endParaRPr lang="en-US" dirty="0"/>
          </a:p>
          <a:p>
            <a:r>
              <a:rPr lang="en-US" dirty="0" smtClean="0"/>
              <a:t>Project Modules</a:t>
            </a:r>
            <a:r>
              <a:rPr lang="ar-EG" dirty="0" smtClean="0"/>
              <a:t> </a:t>
            </a:r>
            <a:endParaRPr lang="en-US" dirty="0" smtClean="0"/>
          </a:p>
          <a:p>
            <a:r>
              <a:rPr lang="en-US" dirty="0" smtClean="0"/>
              <a:t>Challenges Faced</a:t>
            </a:r>
          </a:p>
          <a:p>
            <a:r>
              <a:rPr lang="en-US" dirty="0" smtClean="0"/>
              <a:t>Future work</a:t>
            </a:r>
            <a:endParaRPr lang="en-US" dirty="0"/>
          </a:p>
          <a:p>
            <a:r>
              <a:rPr lang="en-US" dirty="0" smtClean="0"/>
              <a:t>Demo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Agenda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442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620320" y="2169063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7500" strike="noStrike" spc="-1" dirty="0" smtClean="0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The </a:t>
            </a:r>
            <a:r>
              <a:rPr lang="en-US" sz="7500" strike="noStrike" spc="-1" dirty="0" smtClean="0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  <a:hlinkClick r:id="rId2" action="ppaction://hlinkfile"/>
              </a:rPr>
              <a:t>Demo</a:t>
            </a:r>
            <a:r>
              <a:rPr lang="en-US" sz="7500" strike="noStrike" spc="-1" dirty="0" smtClean="0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.</a:t>
            </a:r>
            <a:endParaRPr lang="en-US" sz="1800" strike="noStrike" spc="-1" dirty="0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1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4006346" y="96286"/>
            <a:ext cx="4169880" cy="5947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50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1620320" y="2169063"/>
            <a:ext cx="9600840" cy="1141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7500" b="0" strike="noStrike" spc="-1" dirty="0">
                <a:solidFill>
                  <a:srgbClr val="D15A3E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Thank You!</a:t>
            </a:r>
            <a:endParaRPr lang="en-US" sz="1800" b="0" strike="noStrike" spc="-1" dirty="0">
              <a:solidFill>
                <a:srgbClr val="2D2E2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54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4766" y="1179323"/>
            <a:ext cx="7852681" cy="4339729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Agenda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08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47166" y="1331723"/>
            <a:ext cx="7852681" cy="4339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ITWORX Sponsorship</a:t>
            </a:r>
          </a:p>
          <a:p>
            <a:r>
              <a:rPr lang="en-US" dirty="0"/>
              <a:t>Problem Overview</a:t>
            </a:r>
          </a:p>
          <a:p>
            <a:r>
              <a:rPr lang="en-US" dirty="0"/>
              <a:t>Similar Work</a:t>
            </a:r>
          </a:p>
          <a:p>
            <a:r>
              <a:rPr lang="en-US" dirty="0"/>
              <a:t>Objectives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137496" y="1294746"/>
            <a:ext cx="7852681" cy="387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 smtClean="0"/>
              <a:t>Accepted in ITWORX Graduation Projects Competition.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6 accepted teams  out of ~350 teams.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Offering technical guidance and mentorship.</a:t>
            </a:r>
          </a:p>
          <a:p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ITWORX Sponsorship</a:t>
            </a:r>
          </a:p>
        </p:txBody>
      </p:sp>
    </p:spTree>
    <p:extLst>
      <p:ext uri="{BB962C8B-B14F-4D97-AF65-F5344CB8AC3E}">
        <p14:creationId xmlns:p14="http://schemas.microsoft.com/office/powerpoint/2010/main" val="17543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6" y="714158"/>
            <a:ext cx="11955636" cy="585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76" y="1719685"/>
            <a:ext cx="3493607" cy="242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 descr="C:\Users\Abdelrahman\Desktop\IMG_247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98" y="760458"/>
            <a:ext cx="9495742" cy="58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ITWORX Sponsorship</a:t>
            </a:r>
          </a:p>
        </p:txBody>
      </p:sp>
    </p:spTree>
    <p:extLst>
      <p:ext uri="{BB962C8B-B14F-4D97-AF65-F5344CB8AC3E}">
        <p14:creationId xmlns:p14="http://schemas.microsoft.com/office/powerpoint/2010/main" val="19914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5" y="846034"/>
            <a:ext cx="11511184" cy="529568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7871" y="68364"/>
            <a:ext cx="8596668" cy="669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Problem Overview</a:t>
            </a:r>
            <a:endParaRPr lang="en-US" sz="3600" dirty="0"/>
          </a:p>
        </p:txBody>
      </p:sp>
      <p:pic>
        <p:nvPicPr>
          <p:cNvPr id="9" name="Picture 3" descr="C:\Users\Abdelrahman\Desktop\chatbots_blog-1024x57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1" y="863125"/>
            <a:ext cx="11784650" cy="520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84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02081"/>
            <a:ext cx="7650479" cy="474472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2233" y="145265"/>
            <a:ext cx="8596668" cy="7776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Types of </a:t>
            </a:r>
            <a:r>
              <a:rPr lang="en-US" sz="3600" dirty="0" err="1"/>
              <a:t>ChatBots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1200" dirty="0" smtClean="0"/>
              <a:t>                        According </a:t>
            </a:r>
            <a:r>
              <a:rPr lang="en-US" sz="1200" dirty="0"/>
              <a:t>to responses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8280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513</Words>
  <Application>Microsoft Office PowerPoint</Application>
  <PresentationFormat>Custom</PresentationFormat>
  <Paragraphs>216</Paragraphs>
  <Slides>39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Diamond Grid 16x9</vt:lpstr>
      <vt:lpstr>Conversational Dialogue Model (Chatbot) </vt:lpstr>
      <vt:lpstr>Team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2016-07-25T15:49:24Z</dcterms:created>
  <dcterms:modified xsi:type="dcterms:W3CDTF">2017-06-12T12:40:58Z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